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310" r:id="rId3"/>
    <p:sldId id="311" r:id="rId4"/>
    <p:sldId id="312" r:id="rId5"/>
    <p:sldId id="313" r:id="rId6"/>
    <p:sldId id="314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9" r:id="rId16"/>
    <p:sldId id="270" r:id="rId17"/>
    <p:sldId id="267" r:id="rId18"/>
    <p:sldId id="268" r:id="rId19"/>
    <p:sldId id="271" r:id="rId20"/>
    <p:sldId id="272" r:id="rId21"/>
    <p:sldId id="273" r:id="rId22"/>
    <p:sldId id="274" r:id="rId23"/>
    <p:sldId id="275" r:id="rId24"/>
    <p:sldId id="276" r:id="rId25"/>
    <p:sldId id="285" r:id="rId26"/>
    <p:sldId id="277" r:id="rId27"/>
    <p:sldId id="278" r:id="rId28"/>
    <p:sldId id="279" r:id="rId29"/>
    <p:sldId id="280" r:id="rId30"/>
    <p:sldId id="281" r:id="rId31"/>
    <p:sldId id="286" r:id="rId32"/>
    <p:sldId id="282" r:id="rId33"/>
    <p:sldId id="283" r:id="rId34"/>
    <p:sldId id="284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317" r:id="rId43"/>
    <p:sldId id="294" r:id="rId44"/>
    <p:sldId id="296" r:id="rId45"/>
    <p:sldId id="297" r:id="rId46"/>
    <p:sldId id="295" r:id="rId47"/>
    <p:sldId id="298" r:id="rId48"/>
    <p:sldId id="299" r:id="rId49"/>
    <p:sldId id="316" r:id="rId50"/>
    <p:sldId id="300" r:id="rId51"/>
    <p:sldId id="301" r:id="rId52"/>
    <p:sldId id="302" r:id="rId53"/>
    <p:sldId id="305" r:id="rId54"/>
    <p:sldId id="306" r:id="rId55"/>
    <p:sldId id="307" r:id="rId56"/>
    <p:sldId id="308" r:id="rId57"/>
    <p:sldId id="303" r:id="rId58"/>
    <p:sldId id="304" r:id="rId59"/>
    <p:sldId id="315" r:id="rId60"/>
    <p:sldId id="309" r:id="rId6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996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BF153-3463-4702-B9EE-C386941F1285}" type="datetimeFigureOut">
              <a:rPr lang="en-US" smtClean="0"/>
              <a:pPr/>
              <a:t>5/6/2024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42C9-648B-4849-A311-FAE0C7ADEE7E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BF153-3463-4702-B9EE-C386941F1285}" type="datetimeFigureOut">
              <a:rPr lang="en-US" smtClean="0"/>
              <a:pPr/>
              <a:t>5/6/2024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42C9-648B-4849-A311-FAE0C7ADEE7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BF153-3463-4702-B9EE-C386941F1285}" type="datetimeFigureOut">
              <a:rPr lang="en-US" smtClean="0"/>
              <a:pPr/>
              <a:t>5/6/2024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42C9-648B-4849-A311-FAE0C7ADEE7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BF153-3463-4702-B9EE-C386941F1285}" type="datetimeFigureOut">
              <a:rPr lang="en-US" smtClean="0"/>
              <a:pPr/>
              <a:t>5/6/2024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42C9-648B-4849-A311-FAE0C7ADEE7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BF153-3463-4702-B9EE-C386941F1285}" type="datetimeFigureOut">
              <a:rPr lang="en-US" smtClean="0"/>
              <a:pPr/>
              <a:t>5/6/2024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42C9-648B-4849-A311-FAE0C7ADEE7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BF153-3463-4702-B9EE-C386941F1285}" type="datetimeFigureOut">
              <a:rPr lang="en-US" smtClean="0"/>
              <a:pPr/>
              <a:t>5/6/2024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42C9-648B-4849-A311-FAE0C7ADEE7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BF153-3463-4702-B9EE-C386941F1285}" type="datetimeFigureOut">
              <a:rPr lang="en-US" smtClean="0"/>
              <a:pPr/>
              <a:t>5/6/2024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42C9-648B-4849-A311-FAE0C7ADEE7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BF153-3463-4702-B9EE-C386941F1285}" type="datetimeFigureOut">
              <a:rPr lang="en-US" smtClean="0"/>
              <a:pPr/>
              <a:t>5/6/2024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42C9-648B-4849-A311-FAE0C7ADEE7E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64DBF153-3463-4702-B9EE-C386941F1285}" type="datetimeFigureOut">
              <a:rPr lang="en-US" smtClean="0"/>
              <a:pPr/>
              <a:t>5/6/2024</a:t>
            </a:fld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26E942C9-648B-4849-A311-FAE0C7ADEE7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BF153-3463-4702-B9EE-C386941F1285}" type="datetimeFigureOut">
              <a:rPr lang="en-US" smtClean="0"/>
              <a:pPr/>
              <a:t>5/6/2024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42C9-648B-4849-A311-FAE0C7ADEE7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BF153-3463-4702-B9EE-C386941F1285}" type="datetimeFigureOut">
              <a:rPr lang="en-US" smtClean="0"/>
              <a:pPr/>
              <a:t>5/6/2024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42C9-648B-4849-A311-FAE0C7ADEE7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64DBF153-3463-4702-B9EE-C386941F1285}" type="datetimeFigureOut">
              <a:rPr lang="en-US" smtClean="0"/>
              <a:pPr/>
              <a:t>5/6/2024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26E942C9-648B-4849-A311-FAE0C7ADEE7E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WINDOW SURROUND</a:t>
            </a:r>
            <a:br>
              <a:rPr lang="en-US" dirty="0" smtClean="0"/>
            </a:br>
            <a:r>
              <a:rPr lang="en-US" sz="2000" dirty="0" smtClean="0"/>
              <a:t>ARCHES </a:t>
            </a:r>
            <a:r>
              <a:rPr lang="en-US" sz="2000" smtClean="0"/>
              <a:t>* </a:t>
            </a:r>
            <a:r>
              <a:rPr lang="en-US" sz="2000"/>
              <a:t>FRAMES </a:t>
            </a:r>
            <a:r>
              <a:rPr lang="en-US" sz="2000" smtClean="0"/>
              <a:t>* SURROUNDS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GFRC FACADES</a:t>
            </a:r>
          </a:p>
          <a:p>
            <a:r>
              <a:rPr lang="en-US" dirty="0" smtClean="0"/>
              <a:t>EXTERIOR  -  DECORATIVE SOLUTION PROVIDER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DESIRED</a:t>
            </a:r>
            <a:br>
              <a:rPr lang="en-US" dirty="0" smtClean="0"/>
            </a:br>
            <a:r>
              <a:rPr lang="en-US" sz="3600" dirty="0" smtClean="0"/>
              <a:t>WINDOW SURROUND DETAIL</a:t>
            </a:r>
            <a:endParaRPr lang="en-US" sz="36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16484"/>
            <a:ext cx="4038600" cy="4337895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654568"/>
            <a:ext cx="4038600" cy="2861726"/>
          </a:xfrm>
        </p:spPr>
      </p:pic>
    </p:spTree>
    <p:extLst>
      <p:ext uri="{BB962C8B-B14F-4D97-AF65-F5344CB8AC3E}">
        <p14:creationId xmlns:p14="http://schemas.microsoft.com/office/powerpoint/2010/main" val="54122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PATTERN CREATED IN POP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949575"/>
            <a:ext cx="4038600" cy="2271712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949575"/>
            <a:ext cx="4038600" cy="2271712"/>
          </a:xfrm>
        </p:spPr>
      </p:pic>
    </p:spTree>
    <p:extLst>
      <p:ext uri="{BB962C8B-B14F-4D97-AF65-F5344CB8AC3E}">
        <p14:creationId xmlns:p14="http://schemas.microsoft.com/office/powerpoint/2010/main" val="732613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MOLD &amp; ITS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3100" dirty="0" smtClean="0"/>
              <a:t>CASTING IN GRC</a:t>
            </a:r>
            <a:endParaRPr lang="en-US" sz="31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31165"/>
            <a:ext cx="4038600" cy="3508533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7095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2079111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THE RIBS &amp; BANDS ON THE BACK SIDE </a:t>
            </a:r>
            <a:r>
              <a:rPr lang="en-US" sz="1800" dirty="0" smtClean="0"/>
              <a:t>WITH THE FACE SIDE COMPLETED AND READY TO INSTALL</a:t>
            </a:r>
            <a:endParaRPr lang="en-US" sz="1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05399"/>
            <a:ext cx="4038600" cy="2960065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052" y="2949575"/>
            <a:ext cx="4038600" cy="2271712"/>
          </a:xfrm>
        </p:spPr>
      </p:pic>
    </p:spTree>
    <p:extLst>
      <p:ext uri="{BB962C8B-B14F-4D97-AF65-F5344CB8AC3E}">
        <p14:creationId xmlns:p14="http://schemas.microsoft.com/office/powerpoint/2010/main" val="2636776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INSTALLATION IN PROGRESS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91" y="1773238"/>
            <a:ext cx="2601217" cy="4624514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6891" y="1773238"/>
            <a:ext cx="2601217" cy="4624387"/>
          </a:xfrm>
        </p:spPr>
      </p:pic>
    </p:spTree>
    <p:extLst>
      <p:ext uri="{BB962C8B-B14F-4D97-AF65-F5344CB8AC3E}">
        <p14:creationId xmlns:p14="http://schemas.microsoft.com/office/powerpoint/2010/main" val="2231037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REFERENCE IMAGES </a:t>
            </a:r>
            <a:br>
              <a:rPr lang="en-US" dirty="0" smtClean="0"/>
            </a:br>
            <a:r>
              <a:rPr lang="en-US" sz="2200" dirty="0" smtClean="0"/>
              <a:t>AS PROVIDED BY CUSTOMER</a:t>
            </a:r>
            <a:endParaRPr lang="en-IN" sz="2200" dirty="0"/>
          </a:p>
        </p:txBody>
      </p:sp>
      <p:pic>
        <p:nvPicPr>
          <p:cNvPr id="1026" name="Picture 2" descr="D:\h drive backup\AAA GRC PROJECTS\20. THE WORKSHOP\THE WORKSHOP.001\WINDOW SURROUND\000 A IMAGE PROVIDED BY CLIENT FOR REPLICATION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42355" y="1773238"/>
            <a:ext cx="3468290" cy="4624387"/>
          </a:xfrm>
          <a:prstGeom prst="rect">
            <a:avLst/>
          </a:prstGeom>
          <a:noFill/>
        </p:spPr>
      </p:pic>
      <p:pic>
        <p:nvPicPr>
          <p:cNvPr id="1027" name="Picture 3" descr="D:\h drive backup\AAA GRC PROJECTS\20. THE WORKSHOP\THE WORKSHOP.001\WINDOW SURROUND\000-A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33355" y="1773238"/>
            <a:ext cx="3468290" cy="46243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BRACKET</a:t>
            </a:r>
            <a:br>
              <a:rPr lang="en-US" dirty="0" smtClean="0"/>
            </a:br>
            <a:r>
              <a:rPr lang="en-US" sz="2200" dirty="0" smtClean="0"/>
              <a:t>PATTERN IN WOOD &amp; RUBBER MOULD</a:t>
            </a:r>
            <a:endParaRPr lang="en-IN" sz="2200" dirty="0"/>
          </a:p>
        </p:txBody>
      </p:sp>
      <p:pic>
        <p:nvPicPr>
          <p:cNvPr id="2050" name="Picture 2" descr="D:\h drive backup\AAA GRC PROJECTS\20. THE WORKSHOP\THE WORKSHOP.001\WINDOW SURROUND\004- A THE BRACKET CARVED IN WOOD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42355" y="1773238"/>
            <a:ext cx="3468290" cy="4624387"/>
          </a:xfrm>
          <a:prstGeom prst="rect">
            <a:avLst/>
          </a:prstGeom>
          <a:noFill/>
        </p:spPr>
      </p:pic>
      <p:pic>
        <p:nvPicPr>
          <p:cNvPr id="2051" name="Picture 3" descr="D:\h drive backup\AAA GRC PROJECTS\20. THE WORKSHOP\THE WORKSHOP.001\WINDOW SURROUND\004- B THE  -  CORBEL RUBBER MOULD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33355" y="1773238"/>
            <a:ext cx="3468290" cy="46243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WINDOW FRAME</a:t>
            </a:r>
            <a:br>
              <a:rPr lang="en-US" dirty="0" smtClean="0"/>
            </a:br>
            <a:r>
              <a:rPr lang="en-US" sz="2000" dirty="0" smtClean="0"/>
              <a:t>FRP BACK MOULD WITH RUBBER MASTER MOULD WITHIN</a:t>
            </a:r>
            <a:endParaRPr lang="en-IN" sz="2000" dirty="0"/>
          </a:p>
        </p:txBody>
      </p:sp>
      <p:pic>
        <p:nvPicPr>
          <p:cNvPr id="3074" name="Picture 2" descr="D:\h drive backup\AAA GRC PROJECTS\20. THE WORKSHOP\THE WORKSHOP.001\WINDOW SURROUND\00- AB THE WINDOW SURROUND FRAM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801812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CASTING OF</a:t>
            </a:r>
            <a:br>
              <a:rPr lang="en-US" dirty="0" smtClean="0"/>
            </a:br>
            <a:r>
              <a:rPr lang="en-US" sz="2200" dirty="0" smtClean="0"/>
              <a:t>THE FRAME</a:t>
            </a:r>
            <a:endParaRPr lang="en-IN" sz="2200" dirty="0"/>
          </a:p>
        </p:txBody>
      </p:sp>
      <p:pic>
        <p:nvPicPr>
          <p:cNvPr id="4098" name="Picture 2" descr="D:\h drive backup\AAA GRC PROJECTS\20. THE WORKSHOP\THE WORKSHOP.001\WINDOW SURROUND\5d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801812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CASTED FRAME &amp; BRACKET IN GRC</a:t>
            </a:r>
            <a:endParaRPr lang="en-IN" sz="3200" dirty="0"/>
          </a:p>
        </p:txBody>
      </p:sp>
      <p:pic>
        <p:nvPicPr>
          <p:cNvPr id="5122" name="Picture 2" descr="D:\h drive backup\AAA GRC PROJECTS\20. THE WORKSHOP\THE WORKSHOP.001\WINDOW SURROUND\7c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42355" y="1773238"/>
            <a:ext cx="3468290" cy="4624387"/>
          </a:xfrm>
          <a:prstGeom prst="rect">
            <a:avLst/>
          </a:prstGeom>
          <a:noFill/>
        </p:spPr>
      </p:pic>
      <p:pic>
        <p:nvPicPr>
          <p:cNvPr id="5123" name="Picture 3" descr="D:\h drive backup\AAA GRC PROJECTS\20. THE WORKSHOP\THE WORKSHOP.001\WINDOW SURROUND\004- D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33355" y="1773238"/>
            <a:ext cx="3468290" cy="46243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PEDIMENT</a:t>
            </a:r>
            <a:br>
              <a:rPr lang="en-US" dirty="0" smtClean="0"/>
            </a:br>
            <a:r>
              <a:rPr lang="en-US" sz="2200" dirty="0" smtClean="0"/>
              <a:t>RUBBER MOULD</a:t>
            </a:r>
            <a:endParaRPr lang="en-IN" sz="2200" dirty="0"/>
          </a:p>
        </p:txBody>
      </p:sp>
      <p:pic>
        <p:nvPicPr>
          <p:cNvPr id="6146" name="Picture 2" descr="D:\h drive backup\AAA GRC PROJECTS\20. THE WORKSHOP\THE WORKSHOP.001\WINDOW SURROUND\005 - AA  TRIANGULAR PEDIMENT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88016" y="1774825"/>
            <a:ext cx="6167967" cy="4625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CASTING OF </a:t>
            </a:r>
            <a:br>
              <a:rPr lang="en-US" dirty="0" smtClean="0"/>
            </a:br>
            <a:r>
              <a:rPr lang="en-US" sz="2200" dirty="0" smtClean="0"/>
              <a:t>THE PEDIMENT </a:t>
            </a:r>
            <a:endParaRPr lang="en-IN" sz="2200" dirty="0"/>
          </a:p>
        </p:txBody>
      </p:sp>
      <p:pic>
        <p:nvPicPr>
          <p:cNvPr id="7170" name="Picture 2" descr="D:\h drive backup\AAA GRC PROJECTS\20. THE WORKSHOP\THE WORKSHOP.001\WINDOW SURROUND\005 -B CASTING OF PEDIMENT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801812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CASTED IN GRC  </a:t>
            </a:r>
            <a:br>
              <a:rPr lang="en-US" dirty="0" smtClean="0"/>
            </a:br>
            <a:r>
              <a:rPr lang="en-US" sz="2700" dirty="0" smtClean="0"/>
              <a:t>THE PEDIMENT </a:t>
            </a:r>
            <a:endParaRPr lang="en-IN" sz="2700" dirty="0"/>
          </a:p>
        </p:txBody>
      </p:sp>
      <p:pic>
        <p:nvPicPr>
          <p:cNvPr id="8194" name="Picture 2" descr="D:\h drive backup\AAA GRC PROJECTS\20. THE WORKSHOP\THE WORKSHOP.001\WINDOW SURROUND\005 -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801812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FIXING OF THE </a:t>
            </a:r>
            <a:br>
              <a:rPr lang="en-US" dirty="0" smtClean="0"/>
            </a:br>
            <a:r>
              <a:rPr lang="en-US" sz="2200" dirty="0" smtClean="0"/>
              <a:t>WINDOW SURROUND</a:t>
            </a:r>
            <a:endParaRPr lang="en-IN" sz="2200" dirty="0"/>
          </a:p>
        </p:txBody>
      </p:sp>
      <p:pic>
        <p:nvPicPr>
          <p:cNvPr id="12290" name="Picture 2" descr="D:\h drive backup\AAA GRC PROJECTS\20. THE WORKSHOP\THE WORKSHOP.001\WINDOW SURROUND\008 - 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42355" y="1773238"/>
            <a:ext cx="3468290" cy="4624387"/>
          </a:xfrm>
          <a:prstGeom prst="rect">
            <a:avLst/>
          </a:prstGeom>
          <a:noFill/>
        </p:spPr>
      </p:pic>
      <p:pic>
        <p:nvPicPr>
          <p:cNvPr id="12291" name="Picture 3" descr="D:\h drive backup\AAA GRC PROJECTS\20. THE WORKSHOP\THE WORKSHOP.001\WINDOW SURROUND\10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33355" y="1773238"/>
            <a:ext cx="3468290" cy="46243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GRC</a:t>
            </a:r>
            <a:br>
              <a:rPr lang="en-US" dirty="0" smtClean="0"/>
            </a:br>
            <a:r>
              <a:rPr lang="en-US" dirty="0" smtClean="0"/>
              <a:t>WINDOW SURROUND</a:t>
            </a:r>
            <a:endParaRPr lang="en-IN" dirty="0"/>
          </a:p>
        </p:txBody>
      </p:sp>
      <p:pic>
        <p:nvPicPr>
          <p:cNvPr id="10243" name="Picture 3" descr="D:\h drive backup\AAA GRC PROJECTS\20. THE WORKSHOP\THE WORKSHOP.001\WINDOW SURROUND\DSC0569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53000" y="1799431"/>
            <a:ext cx="3429000" cy="4572000"/>
          </a:xfrm>
          <a:prstGeom prst="rect">
            <a:avLst/>
          </a:prstGeom>
          <a:noFill/>
        </p:spPr>
      </p:pic>
      <p:pic>
        <p:nvPicPr>
          <p:cNvPr id="5" name="Picture 2" descr="D:\h drive backup\AAA GRC PROJECTS\20. THE WORKSHOP\THE WORKSHOP.001\WINDOW SURROUND\DSC0567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42355" y="1773238"/>
            <a:ext cx="3468290" cy="46243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GRC</a:t>
            </a:r>
            <a:br>
              <a:rPr lang="en-US" dirty="0" smtClean="0"/>
            </a:br>
            <a:r>
              <a:rPr lang="en-US" dirty="0" smtClean="0"/>
              <a:t>WINDOW SURROUND</a:t>
            </a:r>
            <a:endParaRPr lang="en-IN" dirty="0"/>
          </a:p>
        </p:txBody>
      </p:sp>
      <p:pic>
        <p:nvPicPr>
          <p:cNvPr id="13314" name="Picture 2" descr="D:\h drive backup\AAA GRC PROJECTS\20. THE WORKSHOP\THE WORKSHOP.001\VILLA AT PUNE\dyp\New folder (2)\New folder\IMG_0000174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022" y="1774825"/>
            <a:ext cx="8223956" cy="4625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GRC</a:t>
            </a:r>
            <a:br>
              <a:rPr lang="en-US" dirty="0" smtClean="0"/>
            </a:br>
            <a:r>
              <a:rPr lang="en-US" dirty="0" smtClean="0"/>
              <a:t>WINDOW FRAME</a:t>
            </a:r>
            <a:endParaRPr lang="en-IN" dirty="0"/>
          </a:p>
        </p:txBody>
      </p:sp>
      <p:pic>
        <p:nvPicPr>
          <p:cNvPr id="11266" name="Picture 2" descr="D:\h drive backup\AAA GRC PROJECTS\20. THE WORKSHOP\THE WORKSHOP.001\WINDOW SURROUND\DSC0228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88016" y="1774825"/>
            <a:ext cx="6167967" cy="4625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THE PERSPECTIVE</a:t>
            </a:r>
            <a:endParaRPr lang="en-IN" dirty="0"/>
          </a:p>
        </p:txBody>
      </p:sp>
      <p:pic>
        <p:nvPicPr>
          <p:cNvPr id="14338" name="Picture 2" descr="D:\h drive backup\AAA GRC PROJECTS\20. THE WORKSHOP\THE WORKSHOP.001\GRC FACADE - WINDOW SURROUND\3 D VIEW OF PROPOSED BUILDING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95425" y="1837531"/>
            <a:ext cx="1962150" cy="4495800"/>
          </a:xfrm>
          <a:prstGeom prst="rect">
            <a:avLst/>
          </a:prstGeom>
          <a:noFill/>
        </p:spPr>
      </p:pic>
      <p:pic>
        <p:nvPicPr>
          <p:cNvPr id="14339" name="Picture 3" descr="D:\h drive backup\AAA GRC PROJECTS\20. THE WORKSHOP\THE WORKSHOP.001\GRC FACADE - WINDOW SURROUND\DSC0561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8200" y="2570956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WINDOW SURROUND</a:t>
            </a:r>
            <a:br>
              <a:rPr lang="en-US" dirty="0" smtClean="0"/>
            </a:br>
            <a:r>
              <a:rPr lang="en-US" sz="2200" dirty="0" smtClean="0"/>
              <a:t>GRC PATTERN</a:t>
            </a:r>
            <a:endParaRPr lang="en-IN" sz="2200" dirty="0"/>
          </a:p>
        </p:txBody>
      </p:sp>
      <p:pic>
        <p:nvPicPr>
          <p:cNvPr id="15362" name="Picture 2" descr="D:\h drive backup\AAA GRC PROJECTS\20. THE WORKSHOP\THE WORKSHOP.001\GRC FACADE - WINDOW SURROUND\DSC0612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801812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WINDOW SURROUND</a:t>
            </a:r>
            <a:br>
              <a:rPr lang="en-US" dirty="0" smtClean="0"/>
            </a:br>
            <a:r>
              <a:rPr lang="en-US" sz="2200" dirty="0" smtClean="0"/>
              <a:t>GRC PATTERN</a:t>
            </a:r>
            <a:endParaRPr lang="en-IN" dirty="0"/>
          </a:p>
        </p:txBody>
      </p:sp>
      <p:pic>
        <p:nvPicPr>
          <p:cNvPr id="16386" name="Picture 2" descr="D:\h drive backup\AAA GRC PROJECTS\20. THE WORKSHOP\THE WORKSHOP.001\GRC FACADE - WINDOW SURROUND\DSC0615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801812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WINDOW SURROUND</a:t>
            </a:r>
            <a:br>
              <a:rPr lang="en-US" dirty="0" smtClean="0"/>
            </a:br>
            <a:r>
              <a:rPr lang="en-US" sz="2200" dirty="0" smtClean="0"/>
              <a:t>GRC PATTERN</a:t>
            </a:r>
            <a:endParaRPr lang="en-IN" dirty="0"/>
          </a:p>
        </p:txBody>
      </p:sp>
      <p:pic>
        <p:nvPicPr>
          <p:cNvPr id="17410" name="Picture 2" descr="D:\h drive backup\AAA GRC PROJECTS\20. THE WORKSHOP\THE WORKSHOP.001\GRC FACADE - WINDOW SURROUND\DSC0615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801812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WINDOW SURROUND</a:t>
            </a:r>
            <a:br>
              <a:rPr lang="en-US" dirty="0" smtClean="0"/>
            </a:br>
            <a:r>
              <a:rPr lang="en-US" sz="2200" dirty="0" smtClean="0"/>
              <a:t>GRC PATTERN</a:t>
            </a:r>
            <a:endParaRPr lang="en-IN" dirty="0"/>
          </a:p>
        </p:txBody>
      </p:sp>
      <p:pic>
        <p:nvPicPr>
          <p:cNvPr id="18435" name="Picture 3" descr="D:\h drive backup\AAA GRC PROJECTS\20. THE WORKSHOP\THE WORKSHOP.001\GRC FACADE - WINDOW SURROUND\DSC0616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801812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WINDOW SURROUND</a:t>
            </a:r>
            <a:br>
              <a:rPr lang="en-US" dirty="0" smtClean="0"/>
            </a:br>
            <a:r>
              <a:rPr lang="en-US" sz="2200" dirty="0" smtClean="0"/>
              <a:t>GRC PATTERN – WINDOW JUNCTION</a:t>
            </a:r>
            <a:endParaRPr lang="en-IN" dirty="0"/>
          </a:p>
        </p:txBody>
      </p:sp>
      <p:pic>
        <p:nvPicPr>
          <p:cNvPr id="19458" name="Picture 2" descr="D:\h drive backup\AAA GRC PROJECTS\20. THE WORKSHOP\THE WORKSHOP.001\GRC FACADE - WINDOW SURROUND\DSC0617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801812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WINDOW SURROUND</a:t>
            </a:r>
            <a:br>
              <a:rPr lang="en-US" dirty="0" smtClean="0"/>
            </a:br>
            <a:r>
              <a:rPr lang="en-US" sz="2200" dirty="0" smtClean="0"/>
              <a:t>GRC PATTERN – WINDOW JUNCTION</a:t>
            </a:r>
            <a:endParaRPr lang="en-IN" sz="2200" dirty="0"/>
          </a:p>
        </p:txBody>
      </p:sp>
      <p:pic>
        <p:nvPicPr>
          <p:cNvPr id="27650" name="Picture 2" descr="D:\h drive backup\AAA GRC PROJECTS\20. THE WORKSHOP\THE WORKSHOP.001\GRC FACADE - WINDOW SURROUND\DSC0619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1799431"/>
            <a:ext cx="3429000" cy="4572000"/>
          </a:xfrm>
          <a:prstGeom prst="rect">
            <a:avLst/>
          </a:prstGeom>
          <a:noFill/>
        </p:spPr>
      </p:pic>
      <p:pic>
        <p:nvPicPr>
          <p:cNvPr id="27651" name="Picture 3" descr="D:\h drive backup\AAA GRC PROJECTS\20. THE WORKSHOP\THE WORKSHOP.001\GRC FACADE - WINDOW SURROUND\DSC0620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53000" y="1799431"/>
            <a:ext cx="3429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WINDOW SURROUND</a:t>
            </a:r>
            <a:br>
              <a:rPr lang="en-US" dirty="0" smtClean="0"/>
            </a:br>
            <a:r>
              <a:rPr lang="en-US" sz="2200" dirty="0" smtClean="0"/>
              <a:t>GRC PATTERN – WINDOW JUNCTION</a:t>
            </a:r>
            <a:endParaRPr lang="en-IN" sz="2200" dirty="0"/>
          </a:p>
        </p:txBody>
      </p:sp>
      <p:pic>
        <p:nvPicPr>
          <p:cNvPr id="20482" name="Picture 2" descr="D:\h drive backup\AAA GRC PROJECTS\20. THE WORKSHOP\THE WORKSHOP.001\GRC FACADE - WINDOW SURROUND\DSC0617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801812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WINDOW SURROUND</a:t>
            </a:r>
            <a:br>
              <a:rPr lang="en-US" dirty="0" smtClean="0"/>
            </a:br>
            <a:r>
              <a:rPr lang="en-US" sz="2200" dirty="0" smtClean="0"/>
              <a:t>GRC PATTERN – WINDOW JUNCTION</a:t>
            </a:r>
            <a:endParaRPr lang="en-IN" sz="2200" dirty="0"/>
          </a:p>
        </p:txBody>
      </p:sp>
      <p:pic>
        <p:nvPicPr>
          <p:cNvPr id="21506" name="Picture 2" descr="D:\h drive backup\AAA GRC PROJECTS\20. THE WORKSHOP\THE WORKSHOP.001\GRC FACADE - WINDOW SURROUND\DSC0618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1799431"/>
            <a:ext cx="3429000" cy="4572000"/>
          </a:xfrm>
          <a:prstGeom prst="rect">
            <a:avLst/>
          </a:prstGeom>
          <a:noFill/>
        </p:spPr>
      </p:pic>
      <p:pic>
        <p:nvPicPr>
          <p:cNvPr id="21507" name="Picture 3" descr="D:\h drive backup\AAA GRC PROJECTS\20. THE WORKSHOP\THE WORKSHOP.001\GRC FACADE - WINDOW SURROUND\DSC0620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53000" y="1799431"/>
            <a:ext cx="3429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WINDOW SURROUND</a:t>
            </a:r>
            <a:br>
              <a:rPr lang="en-US" dirty="0" smtClean="0"/>
            </a:br>
            <a:r>
              <a:rPr lang="en-US" sz="2200" dirty="0" smtClean="0"/>
              <a:t>GRC PATTERN – WINDOW JUNCTION</a:t>
            </a:r>
            <a:endParaRPr lang="en-IN" sz="2200" dirty="0"/>
          </a:p>
        </p:txBody>
      </p:sp>
      <p:pic>
        <p:nvPicPr>
          <p:cNvPr id="22530" name="Picture 2" descr="D:\h drive backup\AAA GRC PROJECTS\20. THE WORKSHOP\THE WORKSHOP.001\GRC FACADE - WINDOW SURROUND\DSC0619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801812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WINDOW SURROUND</a:t>
            </a:r>
            <a:br>
              <a:rPr lang="en-US" dirty="0" smtClean="0"/>
            </a:br>
            <a:r>
              <a:rPr lang="en-US" sz="2200" dirty="0" smtClean="0"/>
              <a:t>GRC PATTERN – WINDOW JUNCTION</a:t>
            </a:r>
            <a:endParaRPr lang="en-IN" sz="2200" dirty="0"/>
          </a:p>
        </p:txBody>
      </p:sp>
      <p:pic>
        <p:nvPicPr>
          <p:cNvPr id="23554" name="Picture 2" descr="D:\h drive backup\AAA GRC PROJECTS\20. THE WORKSHOP\THE WORKSHOP.001\GRC FACADE - WINDOW SURROUND\DSC0620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801812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WINDOW SURROUND</a:t>
            </a:r>
            <a:br>
              <a:rPr lang="en-US" dirty="0" smtClean="0"/>
            </a:br>
            <a:r>
              <a:rPr lang="en-US" sz="2200" dirty="0" smtClean="0"/>
              <a:t>GRC PATTERN – WINDOW JUNCTION</a:t>
            </a:r>
            <a:endParaRPr lang="en-IN" sz="2200" dirty="0"/>
          </a:p>
        </p:txBody>
      </p:sp>
      <p:pic>
        <p:nvPicPr>
          <p:cNvPr id="24578" name="Picture 2" descr="D:\h drive backup\AAA GRC PROJECTS\20. THE WORKSHOP\THE WORKSHOP.001\GRC FACADE - WINDOW SURROUND\DSC0622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801812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WINDOW SURROUND</a:t>
            </a:r>
            <a:br>
              <a:rPr lang="en-US" dirty="0" smtClean="0"/>
            </a:br>
            <a:r>
              <a:rPr lang="en-US" sz="2200" dirty="0" smtClean="0"/>
              <a:t>GRC PATTERN – WINDOW JUNCTION</a:t>
            </a:r>
            <a:endParaRPr lang="en-IN" sz="2200" dirty="0"/>
          </a:p>
        </p:txBody>
      </p:sp>
      <p:pic>
        <p:nvPicPr>
          <p:cNvPr id="28674" name="Picture 2" descr="D:\h drive backup\AAA GRC PROJECTS\20. THE WORKSHOP\THE WORKSHOP.001\GRC FACADE - WINDOW SURROUND\DSC0622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801812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WINDOW SURROUND</a:t>
            </a:r>
            <a:br>
              <a:rPr lang="en-US" dirty="0" smtClean="0"/>
            </a:br>
            <a:r>
              <a:rPr lang="en-US" sz="2200" dirty="0" smtClean="0"/>
              <a:t>GRC PATTERN – WINDOW JUNCTION</a:t>
            </a:r>
            <a:endParaRPr lang="en-IN" sz="2200" dirty="0"/>
          </a:p>
        </p:txBody>
      </p:sp>
      <p:pic>
        <p:nvPicPr>
          <p:cNvPr id="25602" name="Picture 2" descr="D:\h drive backup\AAA GRC PROJECTS\20. THE WORKSHOP\THE WORKSHOP.001\GRC FACADE - WINDOW SURROUND\DSC0625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801812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WINDOW SURROUND</a:t>
            </a:r>
            <a:br>
              <a:rPr lang="en-US" dirty="0" smtClean="0"/>
            </a:br>
            <a:r>
              <a:rPr lang="en-US" sz="2200" dirty="0" smtClean="0"/>
              <a:t>GRC PATTERN – WINDOW JUNCTION</a:t>
            </a:r>
            <a:endParaRPr lang="en-IN" sz="2200" dirty="0"/>
          </a:p>
        </p:txBody>
      </p:sp>
      <p:pic>
        <p:nvPicPr>
          <p:cNvPr id="26626" name="Picture 2" descr="D:\h drive backup\AAA GRC PROJECTS\20. THE WORKSHOP\THE WORKSHOP.001\GRC FACADE - WINDOW SURROUND\DSC0626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1799431"/>
            <a:ext cx="3429000" cy="4572000"/>
          </a:xfrm>
          <a:prstGeom prst="rect">
            <a:avLst/>
          </a:prstGeom>
          <a:noFill/>
        </p:spPr>
      </p:pic>
      <p:pic>
        <p:nvPicPr>
          <p:cNvPr id="26627" name="Picture 3" descr="D:\h drive backup\AAA GRC PROJECTS\20. THE WORKSHOP\THE WORKSHOP.001\GRC FACADE - WINDOW SURROUND\DSC0625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53000" y="1799431"/>
            <a:ext cx="3429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THE DECORATIVE </a:t>
            </a: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000" dirty="0" smtClean="0"/>
              <a:t>WINDOW SURROUND</a:t>
            </a:r>
            <a:endParaRPr lang="en-IN" sz="2000" dirty="0"/>
          </a:p>
        </p:txBody>
      </p:sp>
      <p:pic>
        <p:nvPicPr>
          <p:cNvPr id="29698" name="Picture 2" descr="D:\h drive backup\AAA GRC PROJECTS\20. THE WORKSHOP\THE WORKSHOP.001\factory\PATTERNS &amp; MOLDS\IMG-20140219-WA00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1944687"/>
            <a:ext cx="7620000" cy="4286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THE DECORATIVE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800" dirty="0" smtClean="0"/>
              <a:t>WINDOW SURROUND</a:t>
            </a:r>
            <a:endParaRPr lang="en-IN" dirty="0"/>
          </a:p>
        </p:txBody>
      </p:sp>
      <p:pic>
        <p:nvPicPr>
          <p:cNvPr id="30722" name="Picture 2" descr="D:\h drive backup\AAA GRC PROJECTS\20. THE WORKSHOP\THE WORKSHOP.001\factory\PATTERNS &amp; MOLDS\IMG-20140219-WA00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1944687"/>
            <a:ext cx="7620000" cy="4286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THE DECORATIVE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800" dirty="0" smtClean="0"/>
              <a:t>WINDOW SURROUND</a:t>
            </a:r>
            <a:endParaRPr lang="en-IN" dirty="0"/>
          </a:p>
        </p:txBody>
      </p:sp>
      <p:pic>
        <p:nvPicPr>
          <p:cNvPr id="31746" name="Picture 2" descr="D:\h drive backup\AAA GRC PROJECTS\20. THE WORKSHOP\THE WORKSHOP.001\factory\PATTERNS &amp; MOLDS\IMG-20140219-WA00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1944687"/>
            <a:ext cx="7620000" cy="4286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THE DECORATIVE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800" dirty="0" smtClean="0"/>
              <a:t>WINDOW SURROUND</a:t>
            </a:r>
            <a:endParaRPr lang="en-IN" dirty="0"/>
          </a:p>
        </p:txBody>
      </p:sp>
      <p:pic>
        <p:nvPicPr>
          <p:cNvPr id="32770" name="Picture 2" descr="D:\h drive backup\AAA GRC PROJECTS\20. THE WORKSHOP\THE WORKSHOP.001\factory\PATTERNS &amp; MOLDS\IMG_20140216_09453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5891" y="1773238"/>
            <a:ext cx="2601218" cy="4624387"/>
          </a:xfrm>
          <a:prstGeom prst="rect">
            <a:avLst/>
          </a:prstGeom>
          <a:noFill/>
        </p:spPr>
      </p:pic>
      <p:pic>
        <p:nvPicPr>
          <p:cNvPr id="32771" name="Picture 3" descr="D:\h drive backup\AAA GRC PROJECTS\20. THE WORKSHOP\THE WORKSHOP.001\factory\PATTERNS &amp; MOLDS\IMG_20140216_09411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6891" y="1773238"/>
            <a:ext cx="2601218" cy="46243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THE DECORATIVE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800" dirty="0" smtClean="0"/>
              <a:t>WINDOW SURROUND</a:t>
            </a:r>
            <a:endParaRPr lang="en-IN" dirty="0"/>
          </a:p>
        </p:txBody>
      </p:sp>
      <p:pic>
        <p:nvPicPr>
          <p:cNvPr id="39938" name="Picture 2" descr="D:\h drive backup\AAA GRC PROJECTS\20. THE WORKSHOP\THE WORKSHOP.001\factory\factory\DSC0859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88016" y="1774825"/>
            <a:ext cx="6167967" cy="4625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THE DECORATIVE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800" dirty="0" smtClean="0"/>
              <a:t>WINDOW SURROUND</a:t>
            </a:r>
            <a:endParaRPr lang="en-IN" dirty="0"/>
          </a:p>
        </p:txBody>
      </p:sp>
      <p:pic>
        <p:nvPicPr>
          <p:cNvPr id="40962" name="Picture 2" descr="D:\h drive backup\AAA GRC PROJECTS\20. THE WORKSHOP\THE WORKSHOP.001\factory\factory\DSC0859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88016" y="1774825"/>
            <a:ext cx="6167967" cy="4625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THE DECORATIVE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800" dirty="0" smtClean="0"/>
              <a:t>WINDOW SURROUND</a:t>
            </a:r>
            <a:endParaRPr lang="en-IN" dirty="0"/>
          </a:p>
        </p:txBody>
      </p:sp>
      <p:pic>
        <p:nvPicPr>
          <p:cNvPr id="34819" name="Picture 3" descr="D:\h drive backup\AAA GRC PROJECTS\20. THE WORKSHOP\THE WORKSHOP.001\factory\PATTERNS &amp; MOLDS\IMG_0000182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5891" y="1773238"/>
            <a:ext cx="2601218" cy="4624387"/>
          </a:xfrm>
          <a:prstGeom prst="rect">
            <a:avLst/>
          </a:prstGeom>
          <a:noFill/>
        </p:spPr>
      </p:pic>
      <p:pic>
        <p:nvPicPr>
          <p:cNvPr id="34820" name="Picture 4" descr="D:\h drive backup\AAA GRC PROJECTS\20. THE WORKSHOP\THE WORKSHOP.001\factory\PATTERNS &amp; MOLDS\IMG_0000182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6891" y="1773238"/>
            <a:ext cx="2601218" cy="46243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THE DECORATIVE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800" dirty="0" smtClean="0"/>
              <a:t>WINDOW SURROUND</a:t>
            </a:r>
            <a:endParaRPr lang="en-IN" dirty="0"/>
          </a:p>
        </p:txBody>
      </p:sp>
      <p:pic>
        <p:nvPicPr>
          <p:cNvPr id="33794" name="Picture 2" descr="D:\h drive backup\AAA GRC PROJECTS\20. THE WORKSHOP\THE WORKSHOP.001\factory\PATTERNS &amp; MOLDS\IMG_0000182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022" y="1774825"/>
            <a:ext cx="8223956" cy="4625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DOOR &amp; WINDOW SURROUND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050" y="2180431"/>
            <a:ext cx="2628900" cy="3810000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3" y="2180431"/>
            <a:ext cx="3024335" cy="3810000"/>
          </a:xfrm>
        </p:spPr>
      </p:pic>
    </p:spTree>
    <p:extLst>
      <p:ext uri="{BB962C8B-B14F-4D97-AF65-F5344CB8AC3E}">
        <p14:creationId xmlns:p14="http://schemas.microsoft.com/office/powerpoint/2010/main" val="8798808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THE DECORATIVE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800" dirty="0" smtClean="0"/>
              <a:t>WINDOW SURROUND</a:t>
            </a:r>
            <a:endParaRPr lang="en-IN" dirty="0"/>
          </a:p>
        </p:txBody>
      </p:sp>
      <p:pic>
        <p:nvPicPr>
          <p:cNvPr id="35842" name="Picture 2" descr="D:\h drive backup\AAA GRC PROJECTS\20. THE WORKSHOP\THE WORKSHOP.001\factory\PATTERNS &amp; MOLDS\DSC0881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570956"/>
            <a:ext cx="4038600" cy="3028950"/>
          </a:xfrm>
          <a:prstGeom prst="rect">
            <a:avLst/>
          </a:prstGeom>
          <a:noFill/>
        </p:spPr>
      </p:pic>
      <p:pic>
        <p:nvPicPr>
          <p:cNvPr id="35843" name="Picture 3" descr="D:\h drive backup\AAA GRC PROJECTS\20. THE WORKSHOP\THE WORKSHOP.001\factory\PATTERNS &amp; MOLDS\DSC0882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8200" y="2570956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THE DECORATIVE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800" dirty="0" smtClean="0"/>
              <a:t>WINDOW SURROUND</a:t>
            </a:r>
            <a:endParaRPr lang="en-IN" dirty="0"/>
          </a:p>
        </p:txBody>
      </p:sp>
      <p:pic>
        <p:nvPicPr>
          <p:cNvPr id="37890" name="Picture 2" descr="D:\h drive backup\AAA GRC PROJECTS\20. THE WORKSHOP\THE WORKSHOP.001\factory\factory\DSC0855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88016" y="1774825"/>
            <a:ext cx="6167967" cy="4625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THE DECORATIVE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800" dirty="0" smtClean="0"/>
              <a:t>WINDOW SURROUND</a:t>
            </a:r>
            <a:endParaRPr lang="en-IN" dirty="0"/>
          </a:p>
        </p:txBody>
      </p:sp>
      <p:pic>
        <p:nvPicPr>
          <p:cNvPr id="38914" name="Picture 2" descr="D:\h drive backup\AAA GRC PROJECTS\20. THE WORKSHOP\THE WORKSHOP.001\factory\factory\DSC0855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88016" y="1774825"/>
            <a:ext cx="6167967" cy="4625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THE DECORATIVE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800" dirty="0" smtClean="0"/>
              <a:t>WINDOW SURROUND</a:t>
            </a:r>
            <a:endParaRPr lang="en-IN" dirty="0"/>
          </a:p>
        </p:txBody>
      </p:sp>
      <p:pic>
        <p:nvPicPr>
          <p:cNvPr id="36866" name="Picture 2" descr="D:\h drive backup\AAA GRC PROJECTS\20. THE WORKSHOP\THE WORKSHOP.001\factory\factory\DSC0851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742355" y="1773238"/>
            <a:ext cx="3468290" cy="4624387"/>
          </a:xfrm>
          <a:prstGeom prst="rect">
            <a:avLst/>
          </a:prstGeom>
          <a:noFill/>
        </p:spPr>
      </p:pic>
      <p:pic>
        <p:nvPicPr>
          <p:cNvPr id="36867" name="Picture 3" descr="D:\h drive backup\AAA GRC PROJECTS\20. THE WORKSHOP\THE WORKSHOP.001\factory\factory\DSC0852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33355" y="1773238"/>
            <a:ext cx="3468290" cy="46243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THE DECORATIVE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800" dirty="0" smtClean="0"/>
              <a:t>WINDOW SURROUND</a:t>
            </a:r>
            <a:endParaRPr lang="en-IN" dirty="0"/>
          </a:p>
        </p:txBody>
      </p:sp>
      <p:pic>
        <p:nvPicPr>
          <p:cNvPr id="41986" name="Picture 2" descr="D:\h drive backup\AAA GRC PROJECTS\20. THE WORKSHOP\THE WORKSHOP.001\factory\factory\IMG_0000066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355" y="1773238"/>
            <a:ext cx="3468290" cy="4624387"/>
          </a:xfrm>
          <a:prstGeom prst="rect">
            <a:avLst/>
          </a:prstGeom>
          <a:noFill/>
        </p:spPr>
      </p:pic>
      <p:pic>
        <p:nvPicPr>
          <p:cNvPr id="41987" name="Picture 3" descr="D:\h drive backup\AAA GRC PROJECTS\20. THE WORKSHOP\THE WORKSHOP.001\factory\factory\IMG_0000067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3355" y="1773238"/>
            <a:ext cx="3468290" cy="46243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THE DECORATIVE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800" dirty="0" smtClean="0"/>
              <a:t>WINDOW SURROUND</a:t>
            </a:r>
            <a:endParaRPr lang="en-IN" dirty="0"/>
          </a:p>
        </p:txBody>
      </p:sp>
      <p:pic>
        <p:nvPicPr>
          <p:cNvPr id="43010" name="Picture 2" descr="D:\h drive backup\AAA GRC PROJECTS\20. THE WORKSHOP\THE WORKSHOP.001\THE ARCH\arch\DSC0851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88016" y="1774825"/>
            <a:ext cx="6167967" cy="4625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DOOR SURROUND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354" y="1774825"/>
            <a:ext cx="4097292" cy="4625975"/>
          </a:xfrm>
        </p:spPr>
      </p:pic>
    </p:spTree>
    <p:extLst>
      <p:ext uri="{BB962C8B-B14F-4D97-AF65-F5344CB8AC3E}">
        <p14:creationId xmlns:p14="http://schemas.microsoft.com/office/powerpoint/2010/main" val="98743239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THE DECORATIVE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800" dirty="0" smtClean="0"/>
              <a:t>WINDOW SURROUND</a:t>
            </a:r>
            <a:endParaRPr lang="en-IN" dirty="0"/>
          </a:p>
        </p:txBody>
      </p:sp>
      <p:pic>
        <p:nvPicPr>
          <p:cNvPr id="44034" name="Picture 2" descr="D:\h drive backup\AAA GRC PROJECTS\20. THE WORKSHOP\THE WORKSHOP.001\THE ARCH\8.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801812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THE DECORATIVE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800" dirty="0" smtClean="0"/>
              <a:t>WINDOW SURROUND</a:t>
            </a:r>
            <a:endParaRPr lang="en-IN" dirty="0"/>
          </a:p>
        </p:txBody>
      </p:sp>
      <p:pic>
        <p:nvPicPr>
          <p:cNvPr id="45058" name="Picture 2" descr="D:\h drive backup\AAA GRC PROJECTS\20. THE WORKSHOP\THE WORKSHOP.001\THE ARCH\11.b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801812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THE DECORATIVE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800" dirty="0" smtClean="0"/>
              <a:t>WINDOW SURROUND</a:t>
            </a:r>
            <a:endParaRPr lang="en-IN" dirty="0"/>
          </a:p>
        </p:txBody>
      </p:sp>
      <p:pic>
        <p:nvPicPr>
          <p:cNvPr id="46082" name="Picture 2" descr="D:\h drive backup\AAA GRC PROJECTS\20. THE WORKSHOP\THE WORKSHOP.001\THE ARCH\DSC0490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801812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THE DECORATIVE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800" dirty="0" smtClean="0"/>
              <a:t>WINDOW SURROUND</a:t>
            </a:r>
            <a:endParaRPr lang="en-IN" dirty="0"/>
          </a:p>
        </p:txBody>
      </p:sp>
      <p:pic>
        <p:nvPicPr>
          <p:cNvPr id="49154" name="Picture 2" descr="D:\h drive backup\AAA GRC PROJECTS\5. KANDVILLE CRICKET ASSOC\KCA MUMBAI\DSC0489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570956"/>
            <a:ext cx="4038600" cy="3028950"/>
          </a:xfrm>
          <a:prstGeom prst="rect">
            <a:avLst/>
          </a:prstGeom>
          <a:noFill/>
        </p:spPr>
      </p:pic>
      <p:pic>
        <p:nvPicPr>
          <p:cNvPr id="49155" name="Picture 3" descr="D:\h drive backup\AAA GRC PROJECTS\5. KANDVILLE CRICKET ASSOC\KCA MUMBAI\DSC0489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8200" y="2570956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THE DECORATIVE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800" dirty="0" smtClean="0"/>
              <a:t>WINDOW SURROUND</a:t>
            </a:r>
            <a:endParaRPr lang="en-IN" dirty="0"/>
          </a:p>
        </p:txBody>
      </p:sp>
      <p:pic>
        <p:nvPicPr>
          <p:cNvPr id="50178" name="Picture 2" descr="D:\h drive backup\AAA GRC PROJECTS\5. KANDVILLE CRICKET ASSOC\KCA MUMBAI\DOME AT KCA\DSC0650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801812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THE DECORATIVE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800" dirty="0" smtClean="0"/>
              <a:t>WINDOW SURROUND</a:t>
            </a:r>
            <a:endParaRPr lang="en-IN" dirty="0"/>
          </a:p>
        </p:txBody>
      </p:sp>
      <p:pic>
        <p:nvPicPr>
          <p:cNvPr id="51202" name="Picture 2" descr="D:\h drive backup\AAA GRC PROJECTS\5. KANDVILLE CRICKET ASSOC\KCA MUMBAI\DOME AT KCA\DSC0656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801812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THE DECORATIVE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800" dirty="0" smtClean="0"/>
              <a:t>WINDOW SURROUND</a:t>
            </a:r>
            <a:endParaRPr lang="en-IN" dirty="0"/>
          </a:p>
        </p:txBody>
      </p:sp>
      <p:pic>
        <p:nvPicPr>
          <p:cNvPr id="52226" name="Picture 2" descr="D:\h drive backup\AAA GRC PROJECTS\5. KANDVILLE CRICKET ASSOC\KCA MUMBAI\DOME AT KCA\IMG_20130428_1841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8016" y="1774825"/>
            <a:ext cx="6167967" cy="4625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THE DECORATIVE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800" dirty="0" smtClean="0"/>
              <a:t>WINDOW SURROUND</a:t>
            </a:r>
            <a:endParaRPr lang="en-IN" dirty="0"/>
          </a:p>
        </p:txBody>
      </p:sp>
      <p:pic>
        <p:nvPicPr>
          <p:cNvPr id="47106" name="Picture 2" descr="D:\h drive backup\AAA GRC PROJECTS\5. KANDVILLE CRICKET ASSOC\KCA MUMBAI\DOME AT KCA\IMG-20130828-WA000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1801812"/>
            <a:ext cx="7620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THE DECORATIVE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800" dirty="0" smtClean="0"/>
              <a:t>WINDOW SURROUND</a:t>
            </a:r>
            <a:endParaRPr lang="en-IN" dirty="0"/>
          </a:p>
        </p:txBody>
      </p:sp>
      <p:pic>
        <p:nvPicPr>
          <p:cNvPr id="48130" name="Picture 2" descr="D:\h drive backup\AAA GRC PROJECTS\5. KANDVILLE CRICKET ASSOC\KCA MUMBAI\DOME AT KCA\IMG-20130828-WA000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88016" y="1774825"/>
            <a:ext cx="6167967" cy="4625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WINDOW SURROUND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354" y="1774825"/>
            <a:ext cx="4097292" cy="4625975"/>
          </a:xfrm>
        </p:spPr>
      </p:pic>
    </p:spTree>
    <p:extLst>
      <p:ext uri="{BB962C8B-B14F-4D97-AF65-F5344CB8AC3E}">
        <p14:creationId xmlns:p14="http://schemas.microsoft.com/office/powerpoint/2010/main" val="1478669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CONTACT DETAILS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b="1" dirty="0">
                <a:latin typeface="Aparajita" pitchFamily="34" charset="0"/>
                <a:cs typeface="Aparajita" pitchFamily="34" charset="0"/>
              </a:rPr>
              <a:t>GFRC FACADES.</a:t>
            </a:r>
          </a:p>
          <a:p>
            <a:r>
              <a:rPr lang="en-IN" b="1" i="1" dirty="0">
                <a:latin typeface="Aparajita" pitchFamily="34" charset="0"/>
                <a:cs typeface="Aparajita" pitchFamily="34" charset="0"/>
              </a:rPr>
              <a:t>GFRC / GRC, GRG CEILINGS &amp; PANELS, FRP WORKS, HIGH END DECORATIVE &amp; ARCHITECTURAL WORKS &amp; ACOUSTIC SOLUTIONS  WITH EXPERTISE IN HOME THEATRES</a:t>
            </a:r>
          </a:p>
          <a:p>
            <a:r>
              <a:rPr lang="en-IN" b="1" i="1" dirty="0">
                <a:latin typeface="Aparajita" pitchFamily="34" charset="0"/>
                <a:cs typeface="Aparajita" pitchFamily="34" charset="0"/>
              </a:rPr>
              <a:t>SRIHARI NILKAR</a:t>
            </a:r>
          </a:p>
          <a:p>
            <a:r>
              <a:rPr lang="en-IN" b="1" i="1" dirty="0">
                <a:latin typeface="Aparajita" pitchFamily="34" charset="0"/>
                <a:cs typeface="Aparajita" pitchFamily="34" charset="0"/>
              </a:rPr>
              <a:t>MUMBAI</a:t>
            </a:r>
          </a:p>
          <a:p>
            <a:r>
              <a:rPr lang="en-IN" b="1" dirty="0">
                <a:latin typeface="Aparajita" pitchFamily="34" charset="0"/>
                <a:cs typeface="Aparajita" pitchFamily="34" charset="0"/>
              </a:rPr>
              <a:t>Mobile: 9867569395 </a:t>
            </a:r>
          </a:p>
          <a:p>
            <a:r>
              <a:rPr lang="en-IN" b="1" dirty="0">
                <a:latin typeface="Aparajita" pitchFamily="34" charset="0"/>
                <a:cs typeface="Aparajita" pitchFamily="34" charset="0"/>
              </a:rPr>
              <a:t>nilkarsrihari@gmail.com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179</TotalTime>
  <Words>415</Words>
  <Application>Microsoft Office PowerPoint</Application>
  <PresentationFormat>On-screen Show (4:3)</PresentationFormat>
  <Paragraphs>68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7" baseType="lpstr">
      <vt:lpstr>Aparajita</vt:lpstr>
      <vt:lpstr>Arial</vt:lpstr>
      <vt:lpstr>Corbel</vt:lpstr>
      <vt:lpstr>Wingdings</vt:lpstr>
      <vt:lpstr>Wingdings 2</vt:lpstr>
      <vt:lpstr>Wingdings 3</vt:lpstr>
      <vt:lpstr>Module</vt:lpstr>
      <vt:lpstr>THE WINDOW SURROUND ARCHES * FRAMES * SURROUNDS </vt:lpstr>
      <vt:lpstr>THE DESIRED WINDOW SURROUND DETAIL</vt:lpstr>
      <vt:lpstr>THE PATTERN CREATED IN POP</vt:lpstr>
      <vt:lpstr>THE MOLD &amp; ITS  CASTING IN GRC</vt:lpstr>
      <vt:lpstr>THE RIBS &amp; BANDS ON THE BACK SIDE WITH THE FACE SIDE COMPLETED AND READY TO INSTALL</vt:lpstr>
      <vt:lpstr>THE INSTALLATION IN PROGRESS</vt:lpstr>
      <vt:lpstr>REFERENCE IMAGES  AS PROVIDED BY CUSTOMER</vt:lpstr>
      <vt:lpstr>THE BRACKET PATTERN IN WOOD &amp; RUBBER MOULD</vt:lpstr>
      <vt:lpstr>THE WINDOW FRAME FRP BACK MOULD WITH RUBBER MASTER MOULD WITHIN</vt:lpstr>
      <vt:lpstr>CASTING OF THE FRAME</vt:lpstr>
      <vt:lpstr>THE CASTED FRAME &amp; BRACKET IN GRC</vt:lpstr>
      <vt:lpstr>THE PEDIMENT RUBBER MOULD</vt:lpstr>
      <vt:lpstr>CASTING OF  THE PEDIMENT </vt:lpstr>
      <vt:lpstr>CASTED IN GRC   THE PEDIMENT </vt:lpstr>
      <vt:lpstr>FIXING OF THE  WINDOW SURROUND</vt:lpstr>
      <vt:lpstr>THE GRC WINDOW SURROUND</vt:lpstr>
      <vt:lpstr>THE GRC WINDOW SURROUND</vt:lpstr>
      <vt:lpstr>THE GRC WINDOW FRAME</vt:lpstr>
      <vt:lpstr>CREATING THE PERSPECTIVE</vt:lpstr>
      <vt:lpstr>THE WINDOW SURROUND GRC PATTERN</vt:lpstr>
      <vt:lpstr>THE WINDOW SURROUND GRC PATTERN</vt:lpstr>
      <vt:lpstr>THE WINDOW SURROUND GRC PATTERN</vt:lpstr>
      <vt:lpstr>THE WINDOW SURROUND GRC PATTERN</vt:lpstr>
      <vt:lpstr>THE WINDOW SURROUND GRC PATTERN – WINDOW JUNCTION</vt:lpstr>
      <vt:lpstr>THE WINDOW SURROUND GRC PATTERN – WINDOW JUNCTION</vt:lpstr>
      <vt:lpstr>THE WINDOW SURROUND GRC PATTERN – WINDOW JUNCTION</vt:lpstr>
      <vt:lpstr>THE WINDOW SURROUND GRC PATTERN – WINDOW JUNCTION</vt:lpstr>
      <vt:lpstr>THE WINDOW SURROUND GRC PATTERN – WINDOW JUNCTION</vt:lpstr>
      <vt:lpstr>THE WINDOW SURROUND GRC PATTERN – WINDOW JUNCTION</vt:lpstr>
      <vt:lpstr>THE WINDOW SURROUND GRC PATTERN – WINDOW JUNCTION</vt:lpstr>
      <vt:lpstr>THE WINDOW SURROUND GRC PATTERN – WINDOW JUNCTION</vt:lpstr>
      <vt:lpstr>THE WINDOW SURROUND GRC PATTERN – WINDOW JUNCTION</vt:lpstr>
      <vt:lpstr>THE WINDOW SURROUND GRC PATTERN – WINDOW JUNCTION</vt:lpstr>
      <vt:lpstr>THE DECORATIVE  WINDOW SURROUND</vt:lpstr>
      <vt:lpstr>THE DECORATIVE  WINDOW SURROUND</vt:lpstr>
      <vt:lpstr>THE DECORATIVE  WINDOW SURROUND</vt:lpstr>
      <vt:lpstr>THE DECORATIVE  WINDOW SURROUND</vt:lpstr>
      <vt:lpstr>THE DECORATIVE  WINDOW SURROUND</vt:lpstr>
      <vt:lpstr>THE DECORATIVE  WINDOW SURROUND</vt:lpstr>
      <vt:lpstr>THE DECORATIVE  WINDOW SURROUND</vt:lpstr>
      <vt:lpstr>THE DECORATIVE  WINDOW SURROUND</vt:lpstr>
      <vt:lpstr>DOOR &amp; WINDOW SURROUND</vt:lpstr>
      <vt:lpstr>THE DECORATIVE  WINDOW SURROUND</vt:lpstr>
      <vt:lpstr>THE DECORATIVE  WINDOW SURROUND</vt:lpstr>
      <vt:lpstr>THE DECORATIVE  WINDOW SURROUND</vt:lpstr>
      <vt:lpstr>THE DECORATIVE  WINDOW SURROUND</vt:lpstr>
      <vt:lpstr>THE DECORATIVE  WINDOW SURROUND</vt:lpstr>
      <vt:lpstr>THE DECORATIVE  WINDOW SURROUND</vt:lpstr>
      <vt:lpstr>THE DOOR SURROUND</vt:lpstr>
      <vt:lpstr>THE DECORATIVE  WINDOW SURROUND</vt:lpstr>
      <vt:lpstr>THE DECORATIVE  WINDOW SURROUND</vt:lpstr>
      <vt:lpstr>THE DECORATIVE  WINDOW SURROUND</vt:lpstr>
      <vt:lpstr>THE DECORATIVE  WINDOW SURROUND</vt:lpstr>
      <vt:lpstr>THE DECORATIVE  WINDOW SURROUND</vt:lpstr>
      <vt:lpstr>THE DECORATIVE  WINDOW SURROUND</vt:lpstr>
      <vt:lpstr>THE DECORATIVE  WINDOW SURROUND</vt:lpstr>
      <vt:lpstr>THE DECORATIVE  WINDOW SURROUND</vt:lpstr>
      <vt:lpstr>THE DECORATIVE  WINDOW SURROUND</vt:lpstr>
      <vt:lpstr>THE WINDOW SURROUND</vt:lpstr>
      <vt:lpstr>CONTACT DETAILS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WINDOW SURROUND ARCHES * FRAMES</dc:title>
  <dc:creator>abc</dc:creator>
  <cp:lastModifiedBy>pc</cp:lastModifiedBy>
  <cp:revision>23</cp:revision>
  <dcterms:created xsi:type="dcterms:W3CDTF">2014-03-15T17:19:58Z</dcterms:created>
  <dcterms:modified xsi:type="dcterms:W3CDTF">2024-05-06T05:03:11Z</dcterms:modified>
</cp:coreProperties>
</file>